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590" r:id="rId2"/>
    <p:sldId id="591" r:id="rId3"/>
    <p:sldId id="293" r:id="rId4"/>
    <p:sldId id="259" r:id="rId5"/>
    <p:sldId id="295" r:id="rId6"/>
    <p:sldId id="456" r:id="rId7"/>
    <p:sldId id="317" r:id="rId8"/>
    <p:sldId id="594" r:id="rId9"/>
    <p:sldId id="441" r:id="rId10"/>
    <p:sldId id="457" r:id="rId11"/>
    <p:sldId id="458" r:id="rId12"/>
    <p:sldId id="459" r:id="rId13"/>
    <p:sldId id="593" r:id="rId14"/>
    <p:sldId id="59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590"/>
            <p14:sldId id="591"/>
            <p14:sldId id="293"/>
            <p14:sldId id="259"/>
            <p14:sldId id="295"/>
            <p14:sldId id="456"/>
            <p14:sldId id="317"/>
            <p14:sldId id="594"/>
            <p14:sldId id="441"/>
            <p14:sldId id="457"/>
            <p14:sldId id="458"/>
            <p14:sldId id="459"/>
            <p14:sldId id="593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fford Kapono" initials="C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9" autoAdjust="0"/>
    <p:restoredTop sz="93253" autoAdjust="0"/>
  </p:normalViewPr>
  <p:slideViewPr>
    <p:cSldViewPr snapToGrid="0" snapToObjects="1">
      <p:cViewPr varScale="1">
        <p:scale>
          <a:sx n="113" d="100"/>
          <a:sy n="113" d="100"/>
        </p:scale>
        <p:origin x="48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D5096-F11F-2744-90EE-CC197F7325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5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5087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D5096-F11F-2744-90EE-CC197F7325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90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4019-53B6-D14F-A103-C8DE9274BF75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B426-24D2-5D4E-902D-A2E661543131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1C9-11B6-BB4E-8220-96EBF811C060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AAA84-C565-374B-A2FE-3715B9B27031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829D-C0EB-D54E-98CF-08ADD9A24B07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98E76-0039-F54F-98AD-7B296FCF1F5C}" type="datetime1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BA176-92F2-EE45-9B06-2014BA7E81CE}" type="datetime1">
              <a:rPr lang="en-US" smtClean="0"/>
              <a:t>10/15/2021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998A-6BE2-8F4B-AEF5-803663242EC9}" type="datetime1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89B44-6793-634C-8AC6-CB0FEC37B1F0}" type="datetime1">
              <a:rPr lang="en-US" smtClean="0"/>
              <a:t>10/15/2021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59176-8D65-BF45-B44E-2418F5C48A42}" type="datetime1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F362A-0FC8-B343-B20A-448D66024293}" type="datetime1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95DF6-3B4C-9448-BD23-776BD5728917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nps.ucsd.edu/ProteoSAFe/status.jsp?task=5a18a7a0b96447d7abdbb73fee09ecd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hyperlink" Target="https://gnps.ucsd.edu/ProteoSAFe/result.jsp?task=5a18a7a0b96447d7abdbb73fee09ecdb&amp;view=view_all_clusters_withID_beta#%7B%22main.LibraryID_input%22%3A%22Tyro%22%7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result.jsp?view=network_displayer&amp;componentindex=3&amp;highlight_node=135266&amp;task=5a18a7a0b96447d7abdbb73fee09ecdb#%7B%7D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nps.ucsd.edu/ProteoSAFe/result.jsp?view=network_displayer&amp;componentindex=3&amp;highlight_node=135266&amp;task=5a18a7a0b96447d7abdbb73fee09ecdb#%7B%7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jobs.jsp#%7B%22table_sort_history%22%3A%22create_time_millis_dsc%22%7D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nps.ucsd.edu/ProteoSAFe/status.jsp?task=5a18a7a0b96447d7abdbb73fee09ecd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nps.ucsd.edu/ProteoSAFe/result.jsp?task=5a18a7a0b96447d7abdbb73fee09ecdb&amp;view=view_all_annotations_DB#%7B%22main.Compound_Name_input%22%3A%22Cholic%22%7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metabolomics-usi.ucsd.edu/dashinterface?usi1=mzspec%3AGNPS%3ATASK-5a18a7a0b96447d7abdbb73fee09ecdb-spectra%2Fspecs_ms.mgf%3Ascan%3A165346&amp;usi2=mzspec%3AGNPS%3AGNPS-LIBRARY%3Aaccession%3ACCMSLIB00005435981&amp;width=10.0&amp;height=6.0&amp;mz_min=250.0&amp;mz_max=500.0&amp;max_intensity=175&amp;annotate_precision=4&amp;annotation_rotation=90&amp;cosine=standard&amp;fragment_mz_tolerance=0.1&amp;grid=True&amp;annotate_peaks=%5B%5B373.27398681640625%5D%2C%20%5B355.26251220703125%2C%20431.2760925292969%5D%5D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224"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31297" y="1704350"/>
            <a:ext cx="9079992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Molecular networking with the Global Natural Products Social Networking (GNPS) platform</a:t>
            </a:r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ENTER AUTHORS HERE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1792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9" y="1322757"/>
            <a:ext cx="7194884" cy="471005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Explore Molecular Networks</a:t>
            </a:r>
          </a:p>
        </p:txBody>
      </p:sp>
      <p:sp>
        <p:nvSpPr>
          <p:cNvPr id="4" name="Rectangle 3"/>
          <p:cNvSpPr/>
          <p:nvPr/>
        </p:nvSpPr>
        <p:spPr>
          <a:xfrm>
            <a:off x="4014407" y="2302135"/>
            <a:ext cx="1640435" cy="327244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7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F8228E-12B7-47B4-BF9F-8C3744EFF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03" r="1"/>
          <a:stretch/>
        </p:blipFill>
        <p:spPr>
          <a:xfrm>
            <a:off x="91246" y="2085471"/>
            <a:ext cx="8870264" cy="147045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Explore Network of </a:t>
            </a:r>
            <a:r>
              <a:rPr lang="en-US" dirty="0" err="1"/>
              <a:t>Stenothricin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46877" y="2778159"/>
            <a:ext cx="1130968" cy="21337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91246" y="2973919"/>
            <a:ext cx="656529" cy="327244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  <p:pic>
        <p:nvPicPr>
          <p:cNvPr id="10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7601" y="1447572"/>
            <a:ext cx="5395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Search for “Tyro”</a:t>
            </a:r>
          </a:p>
          <a:p>
            <a:pPr algn="r"/>
            <a:r>
              <a:rPr lang="en-US" sz="2200" dirty="0"/>
              <a:t>in the “</a:t>
            </a:r>
            <a:r>
              <a:rPr lang="en-US" sz="2200" dirty="0" err="1"/>
              <a:t>LibraryID</a:t>
            </a:r>
            <a:r>
              <a:rPr lang="en-US" sz="2200" dirty="0"/>
              <a:t>” column</a:t>
            </a:r>
          </a:p>
        </p:txBody>
      </p:sp>
    </p:spTree>
    <p:extLst>
      <p:ext uri="{BB962C8B-B14F-4D97-AF65-F5344CB8AC3E}">
        <p14:creationId xmlns:p14="http://schemas.microsoft.com/office/powerpoint/2010/main" val="37585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D61A2F-4C7E-4BE2-BAB4-66481A40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13" y="1288332"/>
            <a:ext cx="5078387" cy="5173133"/>
          </a:xfrm>
          <a:prstGeom prst="rect">
            <a:avLst/>
          </a:prstGeom>
        </p:spPr>
      </p:pic>
      <p:sp>
        <p:nvSpPr>
          <p:cNvPr id="4" name="Left Arrow 4">
            <a:extLst>
              <a:ext uri="{FF2B5EF4-FFF2-40B4-BE49-F238E27FC236}">
                <a16:creationId xmlns:a16="http://schemas.microsoft.com/office/drawing/2014/main" id="{230CA844-1695-4EE8-94BF-3DC4985D913D}"/>
              </a:ext>
            </a:extLst>
          </p:cNvPr>
          <p:cNvSpPr/>
          <p:nvPr/>
        </p:nvSpPr>
        <p:spPr>
          <a:xfrm rot="5400000">
            <a:off x="7889716" y="6201605"/>
            <a:ext cx="29936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30CA844-1695-4EE8-94BF-3DC4985D913D}"/>
              </a:ext>
            </a:extLst>
          </p:cNvPr>
          <p:cNvSpPr/>
          <p:nvPr/>
        </p:nvSpPr>
        <p:spPr>
          <a:xfrm>
            <a:off x="4268215" y="4800350"/>
            <a:ext cx="607570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34714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Interactive Link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5721" y="1585213"/>
            <a:ext cx="183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 Free in Red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Explore Network of Conjugated </a:t>
            </a:r>
          </a:p>
          <a:p>
            <a:r>
              <a:rPr lang="en-US" dirty="0"/>
              <a:t>Cholic Acids</a:t>
            </a:r>
          </a:p>
        </p:txBody>
      </p:sp>
      <p:pic>
        <p:nvPicPr>
          <p:cNvPr id="9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b="48809"/>
          <a:stretch/>
        </p:blipFill>
        <p:spPr>
          <a:xfrm>
            <a:off x="250896" y="1573653"/>
            <a:ext cx="543413" cy="409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t="50587"/>
          <a:stretch/>
        </p:blipFill>
        <p:spPr>
          <a:xfrm>
            <a:off x="250896" y="2188062"/>
            <a:ext cx="543413" cy="39487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2025" y="2188062"/>
            <a:ext cx="2530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Pathogen Specific in Blue</a:t>
            </a:r>
          </a:p>
        </p:txBody>
      </p:sp>
    </p:spTree>
    <p:extLst>
      <p:ext uri="{BB962C8B-B14F-4D97-AF65-F5344CB8AC3E}">
        <p14:creationId xmlns:p14="http://schemas.microsoft.com/office/powerpoint/2010/main" val="14380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Explore Network of </a:t>
            </a:r>
            <a:r>
              <a:rPr lang="en-US" dirty="0" err="1"/>
              <a:t>Stenothricin</a:t>
            </a:r>
            <a:endParaRPr lang="en-US" dirty="0"/>
          </a:p>
        </p:txBody>
      </p:sp>
      <p:pic>
        <p:nvPicPr>
          <p:cNvPr id="9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17C8A-27F3-42B6-A455-6EC2869E1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021" y="1234064"/>
            <a:ext cx="5045877" cy="497760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272D7B4-5EAC-4167-ACA6-6EECF5A3A522}"/>
              </a:ext>
            </a:extLst>
          </p:cNvPr>
          <p:cNvSpPr/>
          <p:nvPr/>
        </p:nvSpPr>
        <p:spPr>
          <a:xfrm>
            <a:off x="70025" y="1417638"/>
            <a:ext cx="39321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Phenylaline</a:t>
            </a:r>
            <a:r>
              <a:rPr lang="en-US" dirty="0"/>
              <a:t> Conjugated Cholic Acid and </a:t>
            </a:r>
            <a:br>
              <a:rPr lang="en-US" dirty="0"/>
            </a:br>
            <a:r>
              <a:rPr lang="en-US" dirty="0"/>
              <a:t>Tyrosine Conjugated Cholic Acid </a:t>
            </a:r>
          </a:p>
          <a:p>
            <a:r>
              <a:rPr lang="en-US" dirty="0"/>
              <a:t>Only in Pathogen Specific Mice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92BAC8-2559-4604-8B21-B1CFD3C0019D}"/>
              </a:ext>
            </a:extLst>
          </p:cNvPr>
          <p:cNvSpPr txBox="1"/>
          <p:nvPr/>
        </p:nvSpPr>
        <p:spPr>
          <a:xfrm>
            <a:off x="1334714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72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PRESENTER NAMES AND EMAILS HERE</a:t>
            </a: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14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58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Objectives and Data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1"/>
          </p:nvPr>
        </p:nvSpPr>
        <p:spPr>
          <a:xfrm>
            <a:off x="457200" y="2098964"/>
            <a:ext cx="8229600" cy="218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Utilize GNPS online interface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Explore library identifications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Explore molecular network to discover new bile acids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30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225360" y="42333"/>
            <a:ext cx="1912776" cy="153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7-05-22 at 2.13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200"/>
            <a:ext cx="9144000" cy="5434303"/>
          </a:xfrm>
          <a:prstGeom prst="rect">
            <a:avLst/>
          </a:prstGeom>
        </p:spPr>
      </p:pic>
      <p:sp>
        <p:nvSpPr>
          <p:cNvPr id="4" name="Up Arrow 3"/>
          <p:cNvSpPr/>
          <p:nvPr/>
        </p:nvSpPr>
        <p:spPr>
          <a:xfrm>
            <a:off x="3475790" y="1617579"/>
            <a:ext cx="935789" cy="17780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89000" y="42333"/>
            <a:ext cx="7190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Lets analyze your molecular network.</a:t>
            </a:r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2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Select Done Job</a:t>
            </a:r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Interactive Link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70D7A-24BE-4B78-9861-A7DD58F43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1756"/>
            <a:ext cx="9144000" cy="13018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B135A5-BFCE-4923-8174-4DD546F716EB}"/>
              </a:ext>
            </a:extLst>
          </p:cNvPr>
          <p:cNvSpPr/>
          <p:nvPr/>
        </p:nvSpPr>
        <p:spPr>
          <a:xfrm>
            <a:off x="7950200" y="2785532"/>
            <a:ext cx="643467" cy="56726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27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9" y="1322757"/>
            <a:ext cx="7194884" cy="47100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59966" y="2274516"/>
            <a:ext cx="1279822" cy="327244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Explore Known Compounds</a:t>
            </a:r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82A20D-406E-4548-8DED-7BC412669FC3}"/>
              </a:ext>
            </a:extLst>
          </p:cNvPr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30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305E32E-DF22-431F-9C8B-6AAEF73E1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39" y="846138"/>
            <a:ext cx="7603067" cy="5629328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Find Various Bile Acids</a:t>
            </a:r>
          </a:p>
        </p:txBody>
      </p:sp>
      <p:sp>
        <p:nvSpPr>
          <p:cNvPr id="6" name="Left Arrow 4">
            <a:extLst>
              <a:ext uri="{FF2B5EF4-FFF2-40B4-BE49-F238E27FC236}">
                <a16:creationId xmlns:a16="http://schemas.microsoft.com/office/drawing/2014/main" id="{3CC296BB-E354-468A-8D5E-10D589D88EE7}"/>
              </a:ext>
            </a:extLst>
          </p:cNvPr>
          <p:cNvSpPr/>
          <p:nvPr/>
        </p:nvSpPr>
        <p:spPr>
          <a:xfrm rot="20773592">
            <a:off x="4703615" y="1400095"/>
            <a:ext cx="109449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99223" y="6441575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0030053-B51A-4451-94FE-81220492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39" y="846138"/>
            <a:ext cx="7603067" cy="5629328"/>
          </a:xfrm>
          <a:prstGeom prst="rect">
            <a:avLst/>
          </a:prstGeom>
        </p:spPr>
      </p:pic>
      <p:sp>
        <p:nvSpPr>
          <p:cNvPr id="7" name="Left Arrow 4">
            <a:extLst>
              <a:ext uri="{FF2B5EF4-FFF2-40B4-BE49-F238E27FC236}">
                <a16:creationId xmlns:a16="http://schemas.microsoft.com/office/drawing/2014/main" id="{3CC296BB-E354-468A-8D5E-10D589D88EE7}"/>
              </a:ext>
            </a:extLst>
          </p:cNvPr>
          <p:cNvSpPr/>
          <p:nvPr/>
        </p:nvSpPr>
        <p:spPr>
          <a:xfrm rot="20773592">
            <a:off x="1763101" y="2560047"/>
            <a:ext cx="109449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Visualize MS/MS Match</a:t>
            </a:r>
          </a:p>
        </p:txBody>
      </p:sp>
      <p:pic>
        <p:nvPicPr>
          <p:cNvPr id="11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C7011-DAEC-4F8F-A10A-4ECF59973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079" y="2929273"/>
            <a:ext cx="4850921" cy="3467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753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0030053-B51A-4451-94FE-81220492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39" y="846138"/>
            <a:ext cx="7603067" cy="5629328"/>
          </a:xfrm>
          <a:prstGeom prst="rect">
            <a:avLst/>
          </a:prstGeom>
        </p:spPr>
      </p:pic>
      <p:sp>
        <p:nvSpPr>
          <p:cNvPr id="7" name="Left Arrow 4">
            <a:extLst>
              <a:ext uri="{FF2B5EF4-FFF2-40B4-BE49-F238E27FC236}">
                <a16:creationId xmlns:a16="http://schemas.microsoft.com/office/drawing/2014/main" id="{3CC296BB-E354-468A-8D5E-10D589D88EE7}"/>
              </a:ext>
            </a:extLst>
          </p:cNvPr>
          <p:cNvSpPr/>
          <p:nvPr/>
        </p:nvSpPr>
        <p:spPr>
          <a:xfrm rot="20773592">
            <a:off x="2328073" y="2560047"/>
            <a:ext cx="109449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Visualize Pretty MS/MS Match</a:t>
            </a:r>
          </a:p>
        </p:txBody>
      </p:sp>
      <p:pic>
        <p:nvPicPr>
          <p:cNvPr id="11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Chart, line chart, box and whisker chart&#10;&#10;Description automatically generated">
            <a:extLst>
              <a:ext uri="{FF2B5EF4-FFF2-40B4-BE49-F238E27FC236}">
                <a16:creationId xmlns:a16="http://schemas.microsoft.com/office/drawing/2014/main" id="{4EFAFB4F-8A60-4073-8548-11C3D1CA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318" y="2967389"/>
            <a:ext cx="5389346" cy="2988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E4AB7-7F83-483C-805A-01D28623E801}"/>
              </a:ext>
            </a:extLst>
          </p:cNvPr>
          <p:cNvSpPr txBox="1"/>
          <p:nvPr/>
        </p:nvSpPr>
        <p:spPr>
          <a:xfrm>
            <a:off x="1343823" y="6342151"/>
            <a:ext cx="161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2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047F9E-BFF7-49CB-81F8-6F428A2C7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462"/>
            <a:ext cx="9144000" cy="45030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47117" y="1988965"/>
            <a:ext cx="1129942" cy="27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4">
            <a:extLst>
              <a:ext uri="{FF2B5EF4-FFF2-40B4-BE49-F238E27FC236}">
                <a16:creationId xmlns:a16="http://schemas.microsoft.com/office/drawing/2014/main" id="{3CC296BB-E354-468A-8D5E-10D589D88EE7}"/>
              </a:ext>
            </a:extLst>
          </p:cNvPr>
          <p:cNvSpPr/>
          <p:nvPr/>
        </p:nvSpPr>
        <p:spPr>
          <a:xfrm rot="20773592">
            <a:off x="5683341" y="1718149"/>
            <a:ext cx="109449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6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35356</TotalTime>
  <Words>281</Words>
  <Application>Microsoft Office PowerPoint</Application>
  <PresentationFormat>On-screen Show (4:3)</PresentationFormat>
  <Paragraphs>63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Presentation</vt:lpstr>
      <vt:lpstr>Objectives and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Ming Wang</cp:lastModifiedBy>
  <cp:revision>451</cp:revision>
  <cp:lastPrinted>2019-06-22T21:08:34Z</cp:lastPrinted>
  <dcterms:created xsi:type="dcterms:W3CDTF">2016-06-07T18:04:52Z</dcterms:created>
  <dcterms:modified xsi:type="dcterms:W3CDTF">2021-10-15T19:52:21Z</dcterms:modified>
</cp:coreProperties>
</file>